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335" r:id="rId3"/>
    <p:sldId id="377" r:id="rId4"/>
    <p:sldId id="394" r:id="rId5"/>
    <p:sldId id="401" r:id="rId6"/>
    <p:sldId id="395" r:id="rId7"/>
    <p:sldId id="388" r:id="rId8"/>
    <p:sldId id="389" r:id="rId9"/>
    <p:sldId id="390" r:id="rId10"/>
    <p:sldId id="391" r:id="rId11"/>
    <p:sldId id="392" r:id="rId12"/>
    <p:sldId id="393" r:id="rId13"/>
    <p:sldId id="396" r:id="rId14"/>
    <p:sldId id="398" r:id="rId15"/>
    <p:sldId id="399" r:id="rId16"/>
    <p:sldId id="397" r:id="rId17"/>
    <p:sldId id="404" r:id="rId18"/>
    <p:sldId id="402" r:id="rId19"/>
    <p:sldId id="403" r:id="rId20"/>
    <p:sldId id="387" r:id="rId21"/>
    <p:sldId id="336" r:id="rId22"/>
    <p:sldId id="356" r:id="rId23"/>
    <p:sldId id="357" r:id="rId24"/>
    <p:sldId id="368" r:id="rId25"/>
    <p:sldId id="371" r:id="rId26"/>
    <p:sldId id="2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9" d="100"/>
          <a:sy n="119" d="100"/>
        </p:scale>
        <p:origin x="1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23/01/2018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23/01/2018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23/01/2018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23/01/2018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23/01/2018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23/01/2018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23/01/2018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23/01/2018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23/01/2018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23/01/2018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23/01/2018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23/01/2018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23/01/2018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dirty="0"/>
              <a:t>Audit 1.3.2018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(0.4)</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4564521"/>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1791638"/>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126935"/>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sp>
        <p:nvSpPr>
          <p:cNvPr id="4" name="Tekstiruutu 3">
            <a:extLst>
              <a:ext uri="{FF2B5EF4-FFF2-40B4-BE49-F238E27FC236}">
                <a16:creationId xmlns:a16="http://schemas.microsoft.com/office/drawing/2014/main" id="{2500EA46-C9E1-4458-AF21-4E6366ADD941}"/>
              </a:ext>
            </a:extLst>
          </p:cNvPr>
          <p:cNvSpPr txBox="1"/>
          <p:nvPr/>
        </p:nvSpPr>
        <p:spPr>
          <a:xfrm>
            <a:off x="4957231" y="1919852"/>
            <a:ext cx="6235263" cy="1323439"/>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When</a:t>
            </a:r>
            <a:r>
              <a:rPr lang="fi-FI" sz="1600" dirty="0"/>
              <a:t> </a:t>
            </a:r>
            <a:r>
              <a:rPr lang="fi-FI" sz="1600" dirty="0" err="1"/>
              <a:t>one</a:t>
            </a:r>
            <a:r>
              <a:rPr lang="fi-FI" sz="1600" dirty="0"/>
              <a:t> of </a:t>
            </a:r>
            <a:r>
              <a:rPr lang="fi-FI" sz="1600" dirty="0" err="1"/>
              <a:t>the</a:t>
            </a:r>
            <a:r>
              <a:rPr lang="fi-FI" sz="1600" dirty="0"/>
              <a:t> </a:t>
            </a:r>
            <a:r>
              <a:rPr lang="fi-FI" sz="1600" dirty="0" err="1"/>
              <a:t>corners</a:t>
            </a:r>
            <a:r>
              <a:rPr lang="fi-FI" sz="1600" dirty="0"/>
              <a:t> </a:t>
            </a:r>
            <a:r>
              <a:rPr lang="fi-FI" sz="1600" dirty="0" err="1"/>
              <a:t>approaches</a:t>
            </a:r>
            <a:r>
              <a:rPr lang="fi-FI" sz="1600" dirty="0"/>
              <a:t> image </a:t>
            </a:r>
            <a:r>
              <a:rPr lang="fi-FI" sz="1600" dirty="0" err="1"/>
              <a:t>border</a:t>
            </a:r>
            <a:r>
              <a:rPr lang="fi-FI" sz="1600" dirty="0"/>
              <a:t>, </a:t>
            </a:r>
            <a:r>
              <a:rPr lang="fi-FI" sz="1600" dirty="0" err="1"/>
              <a:t>the</a:t>
            </a:r>
            <a:r>
              <a:rPr lang="fi-FI" sz="1600" dirty="0"/>
              <a:t> image </a:t>
            </a:r>
            <a:r>
              <a:rPr lang="fi-FI" sz="1600" dirty="0" err="1"/>
              <a:t>object</a:t>
            </a:r>
            <a:r>
              <a:rPr lang="fi-FI" sz="1600" dirty="0"/>
              <a:t> is </a:t>
            </a:r>
            <a:r>
              <a:rPr lang="fi-FI" sz="1600" dirty="0" err="1"/>
              <a:t>removed</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is </a:t>
            </a:r>
            <a:r>
              <a:rPr lang="fi-FI" sz="1600" dirty="0" err="1"/>
              <a:t>not</a:t>
            </a:r>
            <a:r>
              <a:rPr lang="fi-FI" sz="1600" dirty="0"/>
              <a:t> </a:t>
            </a:r>
            <a:r>
              <a:rPr lang="fi-FI" sz="1600" dirty="0" err="1"/>
              <a:t>created</a:t>
            </a:r>
            <a:r>
              <a:rPr lang="fi-FI" sz="1600" dirty="0"/>
              <a:t> </a:t>
            </a:r>
            <a:r>
              <a:rPr lang="fi-FI" sz="1600" dirty="0" err="1"/>
              <a:t>if</a:t>
            </a:r>
            <a:r>
              <a:rPr lang="fi-FI" sz="1600" dirty="0"/>
              <a:t> </a:t>
            </a:r>
            <a:r>
              <a:rPr lang="fi-FI" sz="1600" dirty="0" err="1"/>
              <a:t>one</a:t>
            </a:r>
            <a:r>
              <a:rPr lang="fi-FI" sz="1600" dirty="0"/>
              <a:t> of </a:t>
            </a:r>
            <a:r>
              <a:rPr lang="fi-FI" sz="1600" dirty="0" err="1"/>
              <a:t>the</a:t>
            </a:r>
            <a:r>
              <a:rPr lang="fi-FI" sz="1600" dirty="0"/>
              <a:t> </a:t>
            </a:r>
            <a:r>
              <a:rPr lang="fi-FI" sz="1600" dirty="0" err="1"/>
              <a:t>corners</a:t>
            </a:r>
            <a:r>
              <a:rPr lang="fi-FI" sz="1600" dirty="0"/>
              <a:t> is in </a:t>
            </a:r>
            <a:r>
              <a:rPr lang="fi-FI" sz="1600" dirty="0" err="1"/>
              <a:t>the</a:t>
            </a:r>
            <a:r>
              <a:rPr lang="fi-FI" sz="1600" dirty="0"/>
              <a:t> </a:t>
            </a:r>
            <a:r>
              <a:rPr lang="fi-FI" sz="1600" dirty="0" err="1"/>
              <a:t>border</a:t>
            </a:r>
            <a:r>
              <a:rPr lang="fi-FI" sz="1600" dirty="0"/>
              <a:t> </a:t>
            </a:r>
            <a:r>
              <a:rPr lang="fi-FI" sz="1600" dirty="0" err="1"/>
              <a:t>area</a:t>
            </a:r>
            <a:endParaRPr lang="fi-FI" sz="1600" dirty="0"/>
          </a:p>
          <a:p>
            <a:pPr marL="285750" indent="-285750">
              <a:buFont typeface="Arial" panose="020B0604020202020204" pitchFamily="34" charset="0"/>
              <a:buChar char="•"/>
            </a:pPr>
            <a:r>
              <a:rPr lang="fi-FI" sz="1600" dirty="0" err="1"/>
              <a:t>The</a:t>
            </a:r>
            <a:r>
              <a:rPr lang="fi-FI" sz="1600" dirty="0"/>
              <a:t> </a:t>
            </a:r>
            <a:r>
              <a:rPr lang="fi-FI" sz="1600" dirty="0" err="1"/>
              <a:t>corresponding</a:t>
            </a:r>
            <a:r>
              <a:rPr lang="fi-FI" sz="1600" dirty="0"/>
              <a:t> </a:t>
            </a:r>
            <a:r>
              <a:rPr lang="fi-FI" sz="1600" dirty="0" err="1"/>
              <a:t>world</a:t>
            </a:r>
            <a:r>
              <a:rPr lang="fi-FI" sz="1600" dirty="0"/>
              <a:t> </a:t>
            </a:r>
            <a:r>
              <a:rPr lang="fi-FI" sz="1600" dirty="0" err="1"/>
              <a:t>object</a:t>
            </a:r>
            <a:r>
              <a:rPr lang="fi-FI" sz="1600" dirty="0"/>
              <a:t> </a:t>
            </a:r>
            <a:r>
              <a:rPr lang="fi-FI" sz="1600" dirty="0" err="1"/>
              <a:t>continues</a:t>
            </a:r>
            <a:r>
              <a:rPr lang="fi-FI" sz="1600" dirty="0"/>
              <a:t> to live in 3d </a:t>
            </a:r>
            <a:r>
              <a:rPr lang="fi-FI" sz="1600" dirty="0" err="1"/>
              <a:t>world</a:t>
            </a:r>
            <a:r>
              <a:rPr lang="fi-FI" sz="1600" dirty="0"/>
              <a:t>, </a:t>
            </a:r>
            <a:r>
              <a:rPr lang="fi-FI" sz="1600" dirty="0" err="1"/>
              <a:t>with</a:t>
            </a:r>
            <a:r>
              <a:rPr lang="fi-FI" sz="1600" dirty="0"/>
              <a:t> </a:t>
            </a:r>
            <a:r>
              <a:rPr lang="fi-FI" sz="1600" dirty="0" err="1"/>
              <a:t>acceleration</a:t>
            </a:r>
            <a:r>
              <a:rPr lang="fi-FI" sz="1600" dirty="0"/>
              <a:t> </a:t>
            </a:r>
            <a:r>
              <a:rPr lang="fi-FI" sz="1600" dirty="0" err="1"/>
              <a:t>fixed</a:t>
            </a:r>
            <a:endParaRPr lang="en-GB" sz="1600" dirty="0"/>
          </a:p>
        </p:txBody>
      </p:sp>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p:nvPr/>
        </p:nvCxnSpPr>
        <p:spPr>
          <a:xfrm flipH="1">
            <a:off x="7819901" y="760021"/>
            <a:ext cx="1039091" cy="807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8906494" y="510041"/>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4283993" cy="2554545"/>
          </a:xfrm>
          <a:prstGeom prst="rect">
            <a:avLst/>
          </a:prstGeom>
          <a:noFill/>
        </p:spPr>
        <p:txBody>
          <a:bodyPr wrap="none" rtlCol="0">
            <a:spAutoFit/>
          </a:bodyPr>
          <a:lstStyle/>
          <a:p>
            <a:r>
              <a:rPr lang="fi-FI" sz="1600" dirty="0" err="1"/>
              <a:t>Hyperparameter</a:t>
            </a:r>
            <a:r>
              <a:rPr lang="fi-FI" sz="1600" dirty="0"/>
              <a:t> BORDER_WIDTH</a:t>
            </a:r>
          </a:p>
          <a:p>
            <a:endParaRPr lang="fi-FI" sz="1600" dirty="0"/>
          </a:p>
          <a:p>
            <a:r>
              <a:rPr lang="fi-FI" sz="1600" dirty="0" err="1"/>
              <a:t>Condition</a:t>
            </a:r>
            <a:r>
              <a:rPr lang="fi-FI" sz="1600" dirty="0"/>
              <a:t> for </a:t>
            </a:r>
            <a:r>
              <a:rPr lang="fi-FI" sz="1600" dirty="0" err="1"/>
              <a:t>removal</a:t>
            </a:r>
            <a:r>
              <a:rPr lang="fi-FI" sz="1600" dirty="0"/>
              <a:t> &amp; </a:t>
            </a:r>
            <a:r>
              <a:rPr lang="fi-FI" sz="1600" dirty="0" err="1"/>
              <a:t>creation</a:t>
            </a:r>
            <a:r>
              <a:rPr lang="fi-FI" sz="1600" dirty="0"/>
              <a:t> prevention:</a:t>
            </a:r>
          </a:p>
          <a:p>
            <a:pPr lvl="1"/>
            <a:r>
              <a:rPr lang="fi-FI" sz="1600" dirty="0" err="1"/>
              <a:t>x_min</a:t>
            </a:r>
            <a:r>
              <a:rPr lang="fi-FI" sz="1600" dirty="0"/>
              <a:t> &lt; BORDER_WIDTH </a:t>
            </a:r>
            <a:r>
              <a:rPr lang="fi-FI" sz="1600" dirty="0" err="1"/>
              <a:t>or</a:t>
            </a:r>
            <a:r>
              <a:rPr lang="fi-FI" sz="1600" dirty="0"/>
              <a:t> </a:t>
            </a:r>
          </a:p>
          <a:p>
            <a:pPr lvl="1"/>
            <a:r>
              <a:rPr lang="fi-FI" sz="1600" dirty="0" err="1"/>
              <a:t>x_max</a:t>
            </a:r>
            <a:r>
              <a:rPr lang="fi-FI" sz="1600" dirty="0"/>
              <a:t> &gt; </a:t>
            </a:r>
            <a:r>
              <a:rPr lang="fi-FI" sz="1600" dirty="0" err="1"/>
              <a:t>image_width</a:t>
            </a:r>
            <a:r>
              <a:rPr lang="fi-FI" sz="1600" dirty="0"/>
              <a:t> - BORDER_WIDTH </a:t>
            </a:r>
            <a:r>
              <a:rPr lang="fi-FI" sz="1600" dirty="0" err="1"/>
              <a:t>or</a:t>
            </a:r>
            <a:r>
              <a:rPr lang="fi-FI" sz="1600" dirty="0"/>
              <a:t> </a:t>
            </a:r>
          </a:p>
          <a:p>
            <a:pPr lvl="1"/>
            <a:r>
              <a:rPr lang="fi-FI" sz="1600" dirty="0" err="1"/>
              <a:t>y_min</a:t>
            </a:r>
            <a:r>
              <a:rPr lang="fi-FI" sz="1600" dirty="0"/>
              <a:t> &lt; BORDER_WIDTH </a:t>
            </a:r>
            <a:r>
              <a:rPr lang="fi-FI" sz="1600" dirty="0" err="1"/>
              <a:t>or</a:t>
            </a:r>
            <a:r>
              <a:rPr lang="fi-FI" sz="1600" dirty="0"/>
              <a:t> </a:t>
            </a:r>
          </a:p>
          <a:p>
            <a:pPr lvl="1"/>
            <a:r>
              <a:rPr lang="fi-FI" sz="1600" dirty="0" err="1"/>
              <a:t>y_max</a:t>
            </a:r>
            <a:r>
              <a:rPr lang="fi-FI" sz="1600" dirty="0"/>
              <a:t> &gt; </a:t>
            </a:r>
            <a:r>
              <a:rPr lang="fi-FI" sz="1600" dirty="0" err="1"/>
              <a:t>image_height</a:t>
            </a:r>
            <a:r>
              <a:rPr lang="fi-FI" sz="1600" dirty="0"/>
              <a:t> - BORDER_WIDTH</a:t>
            </a:r>
          </a:p>
          <a:p>
            <a:endParaRPr lang="fi-FI" sz="1600" dirty="0"/>
          </a:p>
          <a:p>
            <a:r>
              <a:rPr lang="fi-FI" sz="1600" dirty="0" err="1"/>
              <a:t>All</a:t>
            </a:r>
            <a:r>
              <a:rPr lang="fi-FI" sz="1600" dirty="0"/>
              <a:t> </a:t>
            </a:r>
            <a:r>
              <a:rPr lang="fi-FI" sz="1600" dirty="0" err="1"/>
              <a:t>types</a:t>
            </a:r>
            <a:r>
              <a:rPr lang="fi-FI" sz="1600" dirty="0"/>
              <a:t> of </a:t>
            </a:r>
            <a:r>
              <a:rPr lang="fi-FI" sz="1600" dirty="0" err="1"/>
              <a:t>coordinates</a:t>
            </a:r>
            <a:r>
              <a:rPr lang="fi-FI" sz="1600" dirty="0"/>
              <a:t> </a:t>
            </a:r>
            <a:r>
              <a:rPr lang="fi-FI" sz="1600" dirty="0" err="1"/>
              <a:t>applied</a:t>
            </a:r>
            <a:r>
              <a:rPr lang="fi-FI" sz="1600" dirty="0"/>
              <a:t> (</a:t>
            </a:r>
            <a:r>
              <a:rPr lang="fi-FI" sz="1600" dirty="0" err="1"/>
              <a:t>measured</a:t>
            </a:r>
            <a:r>
              <a:rPr lang="fi-FI" sz="1600" dirty="0"/>
              <a:t>, </a:t>
            </a:r>
          </a:p>
          <a:p>
            <a:r>
              <a:rPr lang="fi-FI" sz="1600" dirty="0" err="1"/>
              <a:t>predicted</a:t>
            </a:r>
            <a:r>
              <a:rPr lang="fi-FI" sz="1600" dirty="0"/>
              <a:t> and </a:t>
            </a:r>
            <a:r>
              <a:rPr lang="fi-FI" sz="1600" dirty="0" err="1"/>
              <a:t>corrected</a:t>
            </a:r>
            <a:r>
              <a:rPr lang="fi-FI" sz="1600" dirty="0"/>
              <a:t>)</a:t>
            </a:r>
          </a:p>
        </p:txBody>
      </p:sp>
    </p:spTree>
    <p:extLst>
      <p:ext uri="{BB962C8B-B14F-4D97-AF65-F5344CB8AC3E}">
        <p14:creationId xmlns:p14="http://schemas.microsoft.com/office/powerpoint/2010/main" val="2711212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663200" cy="1384995"/>
          </a:xfrm>
          <a:prstGeom prst="rect">
            <a:avLst/>
          </a:prstGeom>
          <a:noFill/>
        </p:spPr>
        <p:txBody>
          <a:bodyPr wrap="none" rtlCol="0">
            <a:spAutoFit/>
          </a:bodyPr>
          <a:lstStyle/>
          <a:p>
            <a:pPr marL="342900" indent="-342900">
              <a:buFont typeface="+mj-lt"/>
              <a:buAutoNum type="arabicPeriod"/>
            </a:pPr>
            <a:r>
              <a:rPr lang="fi-FI" sz="1400" dirty="0" err="1"/>
              <a:t>Normal</a:t>
            </a:r>
            <a:endParaRPr lang="fi-FI" sz="1400" dirty="0"/>
          </a:p>
          <a:p>
            <a:pPr marL="342900" indent="-342900">
              <a:buFont typeface="+mj-lt"/>
              <a:buAutoNum type="arabicPeriod"/>
            </a:pPr>
            <a:r>
              <a:rPr lang="fi-FI" sz="1400" dirty="0" err="1"/>
              <a:t>Normal</a:t>
            </a:r>
            <a:r>
              <a:rPr lang="fi-FI" sz="1400" dirty="0"/>
              <a:t> </a:t>
            </a:r>
          </a:p>
          <a:p>
            <a:pPr marL="342900" indent="-342900">
              <a:buFont typeface="+mj-lt"/>
              <a:buAutoNum type="arabicPeriod"/>
            </a:pPr>
            <a:r>
              <a:rPr lang="fi-FI" sz="1400" dirty="0"/>
              <a:t>Out of </a:t>
            </a:r>
            <a:r>
              <a:rPr lang="fi-FI" sz="1400" dirty="0" err="1"/>
              <a:t>screen</a:t>
            </a:r>
            <a:r>
              <a:rPr lang="fi-FI" sz="1400" dirty="0"/>
              <a:t> </a:t>
            </a:r>
            <a:r>
              <a:rPr lang="fi-FI" sz="1400" dirty="0" err="1"/>
              <a:t>velocity</a:t>
            </a:r>
            <a:r>
              <a:rPr lang="fi-FI" sz="1400" dirty="0"/>
              <a:t> </a:t>
            </a:r>
            <a:r>
              <a:rPr lang="fi-FI" sz="1400" dirty="0" err="1"/>
              <a:t>fixed</a:t>
            </a:r>
            <a:endParaRPr lang="fi-FI" sz="1400" dirty="0"/>
          </a:p>
          <a:p>
            <a:pPr marL="342900" indent="-342900">
              <a:buFont typeface="+mj-lt"/>
              <a:buAutoNum type="arabicPeriod"/>
            </a:pPr>
            <a:r>
              <a:rPr lang="fi-FI" sz="1400" dirty="0" err="1"/>
              <a:t>Normal</a:t>
            </a:r>
            <a:r>
              <a:rPr lang="fi-FI" sz="1400" dirty="0"/>
              <a:t>, image </a:t>
            </a:r>
            <a:r>
              <a:rPr lang="fi-FI" sz="1400" dirty="0" err="1"/>
              <a:t>objects</a:t>
            </a:r>
            <a:r>
              <a:rPr lang="fi-FI" sz="1400" dirty="0"/>
              <a:t> </a:t>
            </a:r>
            <a:r>
              <a:rPr lang="fi-FI" sz="1400" dirty="0" err="1"/>
              <a:t>not</a:t>
            </a:r>
            <a:r>
              <a:rPr lang="fi-FI" sz="1400" dirty="0"/>
              <a:t> </a:t>
            </a:r>
            <a:r>
              <a:rPr lang="fi-FI" sz="1400" dirty="0" err="1"/>
              <a:t>created</a:t>
            </a:r>
            <a:endParaRPr lang="fi-FI" sz="1400" dirty="0"/>
          </a:p>
          <a:p>
            <a:pPr marL="342900" indent="-342900">
              <a:buFont typeface="+mj-lt"/>
              <a:buAutoNum type="arabicPeriod"/>
            </a:pPr>
            <a:r>
              <a:rPr lang="fi-FI" sz="1400" dirty="0"/>
              <a:t>Out of </a:t>
            </a:r>
            <a:r>
              <a:rPr lang="fi-FI" sz="1400" dirty="0" err="1"/>
              <a:t>screen</a:t>
            </a:r>
            <a:r>
              <a:rPr lang="fi-FI" sz="1400" dirty="0"/>
              <a:t> </a:t>
            </a:r>
            <a:r>
              <a:rPr lang="fi-FI" sz="1400" dirty="0" err="1"/>
              <a:t>velocity</a:t>
            </a:r>
            <a:r>
              <a:rPr lang="fi-FI" sz="1400" dirty="0"/>
              <a:t> </a:t>
            </a:r>
            <a:r>
              <a:rPr lang="fi-FI" sz="1400" dirty="0" err="1"/>
              <a:t>fixed</a:t>
            </a:r>
            <a:r>
              <a:rPr lang="fi-FI" sz="1400" dirty="0"/>
              <a:t>, image </a:t>
            </a:r>
            <a:r>
              <a:rPr lang="fi-FI" sz="1400" dirty="0" err="1"/>
              <a:t>objects</a:t>
            </a:r>
            <a:r>
              <a:rPr lang="fi-FI" sz="1400" dirty="0"/>
              <a:t> </a:t>
            </a:r>
            <a:r>
              <a:rPr lang="fi-FI" sz="1400" dirty="0" err="1"/>
              <a:t>not</a:t>
            </a:r>
            <a:r>
              <a:rPr lang="fi-FI" sz="1400" dirty="0"/>
              <a:t> </a:t>
            </a:r>
            <a:r>
              <a:rPr lang="fi-FI" sz="1400" dirty="0" err="1"/>
              <a:t>created</a:t>
            </a:r>
            <a:endParaRPr lang="fi-FI" sz="1400" dirty="0"/>
          </a:p>
          <a:p>
            <a:pPr marL="342900" indent="-342900">
              <a:buFont typeface="+mj-lt"/>
              <a:buAutoNum type="arabicPeriod"/>
            </a:pPr>
            <a:r>
              <a:rPr lang="fi-FI" sz="1400" dirty="0"/>
              <a:t>Image </a:t>
            </a:r>
            <a:r>
              <a:rPr lang="fi-FI" sz="1400" dirty="0" err="1"/>
              <a:t>object</a:t>
            </a:r>
            <a:r>
              <a:rPr lang="fi-FI" sz="1400" dirty="0"/>
              <a:t>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10381857" y="462163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
        <p:nvSpPr>
          <p:cNvPr id="28" name="Tekstiruutu 27">
            <a:extLst>
              <a:ext uri="{FF2B5EF4-FFF2-40B4-BE49-F238E27FC236}">
                <a16:creationId xmlns:a16="http://schemas.microsoft.com/office/drawing/2014/main" id="{B0CDB8AE-5D73-4362-988D-7A7736E87E52}"/>
              </a:ext>
            </a:extLst>
          </p:cNvPr>
          <p:cNvSpPr txBox="1"/>
          <p:nvPr/>
        </p:nvSpPr>
        <p:spPr>
          <a:xfrm>
            <a:off x="5563381" y="6019727"/>
            <a:ext cx="5749394" cy="523220"/>
          </a:xfrm>
          <a:prstGeom prst="rect">
            <a:avLst/>
          </a:prstGeom>
          <a:noFill/>
        </p:spPr>
        <p:txBody>
          <a:bodyPr wrap="none" rtlCol="0">
            <a:spAutoFit/>
          </a:bodyPr>
          <a:lstStyle/>
          <a:p>
            <a:r>
              <a:rPr lang="fi-FI" sz="1400" dirty="0"/>
              <a:t>”</a:t>
            </a:r>
            <a:r>
              <a:rPr lang="fi-FI" sz="1400" dirty="0" err="1"/>
              <a:t>Velocity</a:t>
            </a:r>
            <a:r>
              <a:rPr lang="fi-FI" sz="1400" dirty="0"/>
              <a:t> </a:t>
            </a:r>
            <a:r>
              <a:rPr lang="fi-FI" sz="1400" dirty="0" err="1"/>
              <a:t>fixed</a:t>
            </a:r>
            <a:r>
              <a:rPr lang="fi-FI" sz="1400" dirty="0"/>
              <a:t>”=No </a:t>
            </a:r>
            <a:r>
              <a:rPr lang="fi-FI" sz="1400" dirty="0" err="1"/>
              <a:t>update</a:t>
            </a:r>
            <a:r>
              <a:rPr lang="fi-FI" sz="1400" dirty="0"/>
              <a:t> </a:t>
            </a:r>
            <a:r>
              <a:rPr lang="fi-FI" sz="1400" dirty="0" err="1"/>
              <a:t>from</a:t>
            </a:r>
            <a:r>
              <a:rPr lang="fi-FI" sz="1400" dirty="0"/>
              <a:t> </a:t>
            </a:r>
            <a:r>
              <a:rPr lang="fi-FI" sz="1400" dirty="0" err="1"/>
              <a:t>the</a:t>
            </a:r>
            <a:r>
              <a:rPr lang="fi-FI" sz="1400" dirty="0"/>
              <a:t> </a:t>
            </a:r>
            <a:r>
              <a:rPr lang="fi-FI" sz="1400" dirty="0" err="1"/>
              <a:t>detected</a:t>
            </a:r>
            <a:r>
              <a:rPr lang="fi-FI" sz="1400" dirty="0"/>
              <a:t> </a:t>
            </a:r>
            <a:r>
              <a:rPr lang="fi-FI" sz="1400" dirty="0" err="1"/>
              <a:t>object</a:t>
            </a:r>
            <a:r>
              <a:rPr lang="fi-FI" sz="1400" dirty="0"/>
              <a:t>, </a:t>
            </a:r>
            <a:r>
              <a:rPr lang="fi-FI" sz="1400" dirty="0" err="1"/>
              <a:t>velocity</a:t>
            </a:r>
            <a:r>
              <a:rPr lang="fi-FI" sz="1400" dirty="0"/>
              <a:t> </a:t>
            </a:r>
            <a:r>
              <a:rPr lang="fi-FI" sz="1400" dirty="0" err="1"/>
              <a:t>fixed</a:t>
            </a:r>
            <a:r>
              <a:rPr lang="fi-FI" sz="1400" dirty="0"/>
              <a:t>, </a:t>
            </a:r>
            <a:r>
              <a:rPr lang="fi-FI" sz="1400" dirty="0" err="1"/>
              <a:t>location</a:t>
            </a:r>
            <a:r>
              <a:rPr lang="fi-FI" sz="1400" dirty="0"/>
              <a:t> </a:t>
            </a:r>
            <a:br>
              <a:rPr lang="fi-FI" sz="1400" dirty="0"/>
            </a:br>
            <a:r>
              <a:rPr lang="fi-FI" sz="1400" dirty="0" err="1"/>
              <a:t>calculated</a:t>
            </a:r>
            <a:r>
              <a:rPr lang="fi-FI" sz="1400" dirty="0"/>
              <a:t> </a:t>
            </a:r>
            <a:r>
              <a:rPr lang="fi-FI" sz="1400" dirty="0" err="1"/>
              <a:t>from</a:t>
            </a:r>
            <a:r>
              <a:rPr lang="fi-FI" sz="1400" dirty="0"/>
              <a:t> </a:t>
            </a:r>
            <a:r>
              <a:rPr lang="fi-FI" sz="1400" dirty="0" err="1"/>
              <a:t>the</a:t>
            </a:r>
            <a:r>
              <a:rPr lang="fi-FI" sz="1400" dirty="0"/>
              <a:t> </a:t>
            </a:r>
            <a:r>
              <a:rPr lang="fi-FI" sz="1400" dirty="0" err="1"/>
              <a:t>velocity</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Duplicate </a:t>
            </a:r>
            <a:r>
              <a:rPr lang="en-US" sz="4800" dirty="0">
                <a:solidFill>
                  <a:schemeClr val="bg1"/>
                </a:solidFill>
                <a:latin typeface="+mj-lt"/>
                <a:ea typeface="+mj-ea"/>
                <a:cs typeface="+mj-cs"/>
              </a:rPr>
              <a:t>Prevention</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4E4CE080-0894-49A5-AB58-B206316807A5}"/>
              </a:ext>
            </a:extLst>
          </p:cNvPr>
          <p:cNvPicPr>
            <a:picLocks noChangeAspect="1"/>
          </p:cNvPicPr>
          <p:nvPr/>
        </p:nvPicPr>
        <p:blipFill>
          <a:blip r:embed="rId2"/>
          <a:stretch>
            <a:fillRect/>
          </a:stretch>
        </p:blipFill>
        <p:spPr>
          <a:xfrm>
            <a:off x="4908669" y="304379"/>
            <a:ext cx="6884402" cy="4171902"/>
          </a:xfrm>
          <a:prstGeom prst="rect">
            <a:avLst/>
          </a:prstGeom>
        </p:spPr>
      </p:pic>
      <p:cxnSp>
        <p:nvCxnSpPr>
          <p:cNvPr id="10" name="Suora nuoliyhdysviiva 9">
            <a:extLst>
              <a:ext uri="{FF2B5EF4-FFF2-40B4-BE49-F238E27FC236}">
                <a16:creationId xmlns:a16="http://schemas.microsoft.com/office/drawing/2014/main" id="{C1B51452-826A-4245-8246-50A7ECD48A49}"/>
              </a:ext>
            </a:extLst>
          </p:cNvPr>
          <p:cNvCxnSpPr>
            <a:cxnSpLocks/>
          </p:cNvCxnSpPr>
          <p:nvPr/>
        </p:nvCxnSpPr>
        <p:spPr>
          <a:xfrm flipH="1">
            <a:off x="10954987" y="2783541"/>
            <a:ext cx="1066684" cy="523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Kuva 12">
            <a:extLst>
              <a:ext uri="{FF2B5EF4-FFF2-40B4-BE49-F238E27FC236}">
                <a16:creationId xmlns:a16="http://schemas.microsoft.com/office/drawing/2014/main" id="{8F176255-0206-4797-84F6-AD92D71B56E4}"/>
              </a:ext>
            </a:extLst>
          </p:cNvPr>
          <p:cNvPicPr>
            <a:picLocks noChangeAspect="1"/>
          </p:cNvPicPr>
          <p:nvPr/>
        </p:nvPicPr>
        <p:blipFill>
          <a:blip r:embed="rId3"/>
          <a:stretch>
            <a:fillRect/>
          </a:stretch>
        </p:blipFill>
        <p:spPr>
          <a:xfrm>
            <a:off x="4908669" y="4558667"/>
            <a:ext cx="4763783" cy="2012115"/>
          </a:xfrm>
          <a:prstGeom prst="rect">
            <a:avLst/>
          </a:prstGeom>
        </p:spPr>
      </p:pic>
      <p:cxnSp>
        <p:nvCxnSpPr>
          <p:cNvPr id="15" name="Suora nuoliyhdysviiva 14">
            <a:extLst>
              <a:ext uri="{FF2B5EF4-FFF2-40B4-BE49-F238E27FC236}">
                <a16:creationId xmlns:a16="http://schemas.microsoft.com/office/drawing/2014/main" id="{81EB62E0-AB65-4A6E-ABD6-E28FACB73E30}"/>
              </a:ext>
            </a:extLst>
          </p:cNvPr>
          <p:cNvCxnSpPr/>
          <p:nvPr/>
        </p:nvCxnSpPr>
        <p:spPr>
          <a:xfrm flipH="1">
            <a:off x="9108374" y="4916384"/>
            <a:ext cx="13478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uora nuoliyhdysviiva 17">
            <a:extLst>
              <a:ext uri="{FF2B5EF4-FFF2-40B4-BE49-F238E27FC236}">
                <a16:creationId xmlns:a16="http://schemas.microsoft.com/office/drawing/2014/main" id="{AC2213FF-46E8-4855-A318-920B293C567D}"/>
              </a:ext>
            </a:extLst>
          </p:cNvPr>
          <p:cNvCxnSpPr/>
          <p:nvPr/>
        </p:nvCxnSpPr>
        <p:spPr>
          <a:xfrm flipH="1">
            <a:off x="9108374" y="5235039"/>
            <a:ext cx="13478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27BFBE9B-9B3E-4B35-8B54-8E8951638B3C}"/>
              </a:ext>
            </a:extLst>
          </p:cNvPr>
          <p:cNvCxnSpPr/>
          <p:nvPr/>
        </p:nvCxnSpPr>
        <p:spPr>
          <a:xfrm flipH="1">
            <a:off x="9672452" y="5779324"/>
            <a:ext cx="13478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354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Duplicate </a:t>
            </a:r>
            <a:r>
              <a:rPr lang="en-US" sz="4800" dirty="0">
                <a:solidFill>
                  <a:schemeClr val="bg1"/>
                </a:solidFill>
                <a:latin typeface="+mj-lt"/>
                <a:ea typeface="+mj-ea"/>
                <a:cs typeface="+mj-cs"/>
              </a:rPr>
              <a:t>Prevention</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0EA9E88-6B4F-43FB-A9AE-3FD6446935A3}"/>
              </a:ext>
            </a:extLst>
          </p:cNvPr>
          <p:cNvSpPr txBox="1"/>
          <p:nvPr/>
        </p:nvSpPr>
        <p:spPr>
          <a:xfrm>
            <a:off x="5804323" y="2481943"/>
            <a:ext cx="5580823" cy="1477328"/>
          </a:xfrm>
          <a:prstGeom prst="rect">
            <a:avLst/>
          </a:prstGeom>
          <a:noFill/>
        </p:spPr>
        <p:txBody>
          <a:bodyPr wrap="none" rtlCol="0">
            <a:spAutoFit/>
          </a:bodyPr>
          <a:lstStyle/>
          <a:p>
            <a:r>
              <a:rPr lang="fi-FI" dirty="0" err="1"/>
              <a:t>Solution</a:t>
            </a:r>
            <a:r>
              <a:rPr lang="fi-FI" dirty="0"/>
              <a:t>:</a:t>
            </a:r>
          </a:p>
          <a:p>
            <a:pPr marL="285750" indent="-285750">
              <a:buFont typeface="Arial" panose="020B0604020202020204" pitchFamily="34" charset="0"/>
              <a:buChar char="•"/>
            </a:pPr>
            <a:r>
              <a:rPr lang="fi-FI" dirty="0" err="1"/>
              <a:t>Change</a:t>
            </a:r>
            <a:r>
              <a:rPr lang="fi-FI" dirty="0"/>
              <a:t> of </a:t>
            </a:r>
            <a:r>
              <a:rPr lang="fi-FI" dirty="0" err="1"/>
              <a:t>class</a:t>
            </a:r>
            <a:r>
              <a:rPr lang="fi-FI" dirty="0"/>
              <a:t> </a:t>
            </a:r>
            <a:r>
              <a:rPr lang="fi-FI" dirty="0" err="1"/>
              <a:t>not</a:t>
            </a:r>
            <a:r>
              <a:rPr lang="fi-FI" dirty="0"/>
              <a:t> </a:t>
            </a:r>
            <a:r>
              <a:rPr lang="fi-FI" dirty="0" err="1"/>
              <a:t>permitted</a:t>
            </a:r>
            <a:r>
              <a:rPr lang="fi-FI" dirty="0"/>
              <a:t> </a:t>
            </a:r>
            <a:r>
              <a:rPr lang="fi-FI" dirty="0" err="1"/>
              <a:t>or</a:t>
            </a:r>
            <a:r>
              <a:rPr lang="fi-FI" dirty="0"/>
              <a:t> is </a:t>
            </a:r>
            <a:r>
              <a:rPr lang="fi-FI" dirty="0" err="1"/>
              <a:t>heavily</a:t>
            </a:r>
            <a:r>
              <a:rPr lang="fi-FI" dirty="0"/>
              <a:t> </a:t>
            </a:r>
            <a:r>
              <a:rPr lang="fi-FI" dirty="0" err="1"/>
              <a:t>penalized</a:t>
            </a:r>
            <a:br>
              <a:rPr lang="fi-FI" dirty="0"/>
            </a:br>
            <a:r>
              <a:rPr lang="fi-FI" dirty="0"/>
              <a:t> (</a:t>
            </a:r>
            <a:r>
              <a:rPr lang="fi-FI" dirty="0" err="1"/>
              <a:t>large</a:t>
            </a:r>
            <a:r>
              <a:rPr lang="fi-FI" dirty="0"/>
              <a:t> </a:t>
            </a:r>
            <a:r>
              <a:rPr lang="fi-FI" dirty="0" err="1"/>
              <a:t>distance</a:t>
            </a:r>
            <a:r>
              <a:rPr lang="fi-FI" dirty="0"/>
              <a:t>)</a:t>
            </a:r>
          </a:p>
          <a:p>
            <a:pPr marL="285750" indent="-285750">
              <a:buFont typeface="Arial" panose="020B0604020202020204" pitchFamily="34" charset="0"/>
              <a:buChar char="•"/>
            </a:pPr>
            <a:r>
              <a:rPr lang="fi-FI" dirty="0"/>
              <a:t>New image </a:t>
            </a:r>
            <a:r>
              <a:rPr lang="fi-FI" dirty="0" err="1"/>
              <a:t>object</a:t>
            </a:r>
            <a:r>
              <a:rPr lang="fi-FI" dirty="0"/>
              <a:t> is </a:t>
            </a:r>
            <a:r>
              <a:rPr lang="fi-FI" dirty="0" err="1"/>
              <a:t>not</a:t>
            </a:r>
            <a:r>
              <a:rPr lang="fi-FI" dirty="0"/>
              <a:t> </a:t>
            </a:r>
            <a:r>
              <a:rPr lang="fi-FI" dirty="0" err="1"/>
              <a:t>created</a:t>
            </a:r>
            <a:r>
              <a:rPr lang="fi-FI" dirty="0"/>
              <a:t> </a:t>
            </a:r>
            <a:r>
              <a:rPr lang="fi-FI" dirty="0" err="1"/>
              <a:t>if</a:t>
            </a:r>
            <a:r>
              <a:rPr lang="fi-FI" dirty="0"/>
              <a:t> </a:t>
            </a:r>
            <a:r>
              <a:rPr lang="fi-FI" dirty="0" err="1"/>
              <a:t>the</a:t>
            </a:r>
            <a:r>
              <a:rPr lang="fi-FI" dirty="0"/>
              <a:t> </a:t>
            </a:r>
            <a:r>
              <a:rPr lang="fi-FI" dirty="0" err="1"/>
              <a:t>distance</a:t>
            </a:r>
            <a:r>
              <a:rPr lang="fi-FI" dirty="0"/>
              <a:t> is </a:t>
            </a:r>
            <a:r>
              <a:rPr lang="fi-FI" dirty="0" err="1"/>
              <a:t>very</a:t>
            </a:r>
            <a:r>
              <a:rPr lang="fi-FI" dirty="0"/>
              <a:t> </a:t>
            </a:r>
            <a:br>
              <a:rPr lang="fi-FI" dirty="0"/>
            </a:br>
            <a:r>
              <a:rPr lang="fi-FI" dirty="0" err="1"/>
              <a:t>small</a:t>
            </a:r>
            <a:r>
              <a:rPr lang="fi-FI" dirty="0"/>
              <a:t> to </a:t>
            </a:r>
            <a:r>
              <a:rPr lang="fi-FI" dirty="0" err="1"/>
              <a:t>existing</a:t>
            </a:r>
            <a:r>
              <a:rPr lang="fi-FI" dirty="0"/>
              <a:t> image </a:t>
            </a:r>
            <a:r>
              <a:rPr lang="fi-FI" dirty="0" err="1"/>
              <a:t>object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3821752" cy="646331"/>
          </a:xfrm>
          <a:prstGeom prst="rect">
            <a:avLst/>
          </a:prstGeom>
          <a:noFill/>
        </p:spPr>
        <p:txBody>
          <a:bodyPr wrap="none" rtlCol="0">
            <a:spAutoFit/>
          </a:bodyPr>
          <a:lstStyle/>
          <a:p>
            <a:pPr marL="285750" indent="-285750">
              <a:buFont typeface="Arial" panose="020B0604020202020204" pitchFamily="34" charset="0"/>
              <a:buChar char="•"/>
            </a:pPr>
            <a:r>
              <a:rPr lang="fi-FI" dirty="0"/>
              <a:t>Google </a:t>
            </a:r>
            <a:r>
              <a:rPr lang="fi-FI" dirty="0" err="1"/>
              <a:t>search</a:t>
            </a:r>
            <a:r>
              <a:rPr lang="fi-FI" dirty="0"/>
              <a:t> </a:t>
            </a:r>
            <a:r>
              <a:rPr lang="fi-FI" dirty="0" err="1"/>
              <a:t>enough</a:t>
            </a:r>
            <a:r>
              <a:rPr lang="fi-FI" dirty="0"/>
              <a:t>?</a:t>
            </a:r>
          </a:p>
          <a:p>
            <a:pPr marL="285750" indent="-285750">
              <a:buFont typeface="Arial" panose="020B0604020202020204" pitchFamily="34" charset="0"/>
              <a:buChar char="•"/>
            </a:pPr>
            <a:r>
              <a:rPr lang="fi-FI" dirty="0" err="1"/>
              <a:t>Good</a:t>
            </a:r>
            <a:r>
              <a:rPr lang="fi-FI" dirty="0"/>
              <a:t> </a:t>
            </a:r>
            <a:r>
              <a:rPr lang="fi-FI" dirty="0" err="1"/>
              <a:t>way</a:t>
            </a:r>
            <a:r>
              <a:rPr lang="fi-FI" dirty="0"/>
              <a:t> of </a:t>
            </a:r>
            <a:r>
              <a:rPr lang="fi-FI" dirty="0" err="1"/>
              <a:t>following</a:t>
            </a:r>
            <a:r>
              <a:rPr lang="fi-FI" dirty="0"/>
              <a:t> </a:t>
            </a:r>
            <a:r>
              <a:rPr lang="fi-FI" dirty="0" err="1"/>
              <a:t>new</a:t>
            </a:r>
            <a:r>
              <a:rPr lang="fi-FI" dirty="0"/>
              <a:t> </a:t>
            </a:r>
            <a:r>
              <a:rPr lang="fi-FI" dirty="0" err="1"/>
              <a:t>papers</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730508"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2704</TotalTime>
  <Words>765</Words>
  <Application>Microsoft Office PowerPoint</Application>
  <PresentationFormat>Laajakuva</PresentationFormat>
  <Paragraphs>173</Paragraphs>
  <Slides>26</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26</vt:i4>
      </vt:variant>
    </vt:vector>
  </HeadingPairs>
  <TitlesOfParts>
    <vt:vector size="30" baseType="lpstr">
      <vt:lpstr>Arial</vt:lpstr>
      <vt:lpstr>Calibri</vt:lpstr>
      <vt:lpstr>Calibri Light</vt:lpstr>
      <vt:lpstr>Office-teema</vt:lpstr>
      <vt:lpstr>Image-Based Situation Awareness Audit 1.3.2018</vt:lpstr>
      <vt:lpstr>Previous Audit 11.1.2018</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431</cp:revision>
  <dcterms:created xsi:type="dcterms:W3CDTF">2017-12-07T08:30:07Z</dcterms:created>
  <dcterms:modified xsi:type="dcterms:W3CDTF">2018-01-23T08:37:11Z</dcterms:modified>
</cp:coreProperties>
</file>